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7" r:id="rId3"/>
    <p:sldId id="260" r:id="rId4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4" autoAdjust="0"/>
    <p:restoredTop sz="94677"/>
  </p:normalViewPr>
  <p:slideViewPr>
    <p:cSldViewPr snapToGrid="0">
      <p:cViewPr>
        <p:scale>
          <a:sx n="150" d="100"/>
          <a:sy n="150" d="100"/>
        </p:scale>
        <p:origin x="138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60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4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637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57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652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726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036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96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51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56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52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1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C6DF1-F895-64A6-1AC0-B7227CE28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367AB5BD-DD9F-C4A9-7DCA-73A83D718293}"/>
              </a:ext>
            </a:extLst>
          </p:cNvPr>
          <p:cNvGrpSpPr/>
          <p:nvPr/>
        </p:nvGrpSpPr>
        <p:grpSpPr>
          <a:xfrm>
            <a:off x="0" y="0"/>
            <a:ext cx="7559675" cy="10439400"/>
            <a:chOff x="0" y="0"/>
            <a:chExt cx="7559675" cy="1043940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23ED3831-4A0A-2F0B-C454-8401C52CA9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559675" cy="1043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B8E9630C-9A3A-A3A1-6519-5C9300F49268}"/>
                </a:ext>
              </a:extLst>
            </p:cNvPr>
            <p:cNvSpPr/>
            <p:nvPr/>
          </p:nvSpPr>
          <p:spPr>
            <a:xfrm>
              <a:off x="171450" y="171449"/>
              <a:ext cx="7229476" cy="10125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889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036" dirty="0"/>
                <a:t>-</a:t>
              </a:r>
              <a:endParaRPr lang="ko-KR" altLang="en-US" sz="2036" dirty="0"/>
            </a:p>
          </p:txBody>
        </p:sp>
      </p:grp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8B7CB533-64B7-FC48-C141-DD1878112831}"/>
              </a:ext>
            </a:extLst>
          </p:cNvPr>
          <p:cNvSpPr/>
          <p:nvPr/>
        </p:nvSpPr>
        <p:spPr>
          <a:xfrm>
            <a:off x="558891" y="9251497"/>
            <a:ext cx="6619466" cy="86067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50000"/>
              </a:lnSpc>
              <a:defRPr/>
            </a:pP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4F, 2-dong,234, </a:t>
            </a:r>
            <a:r>
              <a:rPr lang="en-US" altLang="ko-KR" sz="1000" dirty="0" err="1">
                <a:solidFill>
                  <a:schemeClr val="bg1"/>
                </a:solidFill>
                <a:latin typeface="+mn-ea"/>
              </a:rPr>
              <a:t>Saneop-ro</a:t>
            </a: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 155beon-gil, </a:t>
            </a:r>
            <a:r>
              <a:rPr lang="en-US" altLang="ko-KR" sz="1000" dirty="0" err="1">
                <a:solidFill>
                  <a:schemeClr val="bg1"/>
                </a:solidFill>
                <a:latin typeface="+mn-ea"/>
              </a:rPr>
              <a:t>Gwonseon-gu</a:t>
            </a: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, Suwon-</a:t>
            </a:r>
            <a:r>
              <a:rPr lang="en-US" altLang="ko-KR" sz="1000" dirty="0" err="1">
                <a:solidFill>
                  <a:schemeClr val="bg1"/>
                </a:solidFill>
                <a:latin typeface="+mn-ea"/>
              </a:rPr>
              <a:t>si</a:t>
            </a: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, Gyeonggi-do, Republic of Korea  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Tel : 031-257-7157 / Fax : 031-257-7159</a:t>
            </a:r>
            <a:endParaRPr lang="ko-KR" altLang="en-US" sz="10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E-mail : elimopt@elimopt.co.kr / Web : http://www.elimopt.co.kr/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2F55444C-A0F2-2835-222F-BDB68C9DD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561565"/>
              </p:ext>
            </p:extLst>
          </p:nvPr>
        </p:nvGraphicFramePr>
        <p:xfrm>
          <a:off x="520700" y="4580891"/>
          <a:ext cx="6361131" cy="456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1131">
                  <a:extLst>
                    <a:ext uri="{9D8B030D-6E8A-4147-A177-3AD203B41FA5}">
                      <a16:colId xmlns:a16="http://schemas.microsoft.com/office/drawing/2014/main" val="2700607424"/>
                    </a:ext>
                  </a:extLst>
                </a:gridCol>
              </a:tblGrid>
              <a:tr h="25217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0" dirty="0">
                          <a:solidFill>
                            <a:srgbClr val="1E6298"/>
                          </a:solidFill>
                          <a:latin typeface="+mn-lt"/>
                        </a:rPr>
                        <a:t>System Overview</a:t>
                      </a:r>
                      <a:endParaRPr lang="ko-KR" altLang="en-US" sz="1200" b="0" dirty="0"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635796"/>
                  </a:ext>
                </a:extLst>
              </a:tr>
              <a:tr h="34255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Sony </a:t>
                      </a:r>
                      <a:r>
                        <a:rPr lang="en-US" altLang="ko-KR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Starvis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CMOS (IMX 335)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탑재에 따른 저조도 및 색감의 차이가  월등하며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WDR,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방수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IP66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다양한 원격  브라우저를 지원함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순수 국내 생산 제품임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(Made in Korea)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rgbClr val="1E6298"/>
                          </a:solidFill>
                          <a:latin typeface="+mn-lt"/>
                        </a:rPr>
                        <a:t>Functions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이미지 센서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Sony CMOS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탑재에 따라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중국산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Smart Sensor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와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영상 화질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색감 등의 차이가 큼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다양한 압축방식 지원 및 멀티 스트리밍 지원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H.265/H.264/MJPEG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 멀티 코덱 지원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보안 관련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WS-Security, RTSP Access Control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지원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원격 브라우저 지원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I/E, Safari, Chrome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 이용 가능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공공기관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TTA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인증 및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Korea Make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국내산 제조 및 관리를 통한 품질 확보 및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TTA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인증 보유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43175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rgbClr val="1E6298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2725978"/>
                  </a:ext>
                </a:extLst>
              </a:tr>
              <a:tr h="2724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ko-KR" altLang="en-US" sz="10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228872"/>
                  </a:ext>
                </a:extLst>
              </a:tr>
            </a:tbl>
          </a:graphicData>
        </a:graphic>
      </p:graphicFrame>
      <p:pic>
        <p:nvPicPr>
          <p:cNvPr id="17" name="그림 16">
            <a:extLst>
              <a:ext uri="{FF2B5EF4-FFF2-40B4-BE49-F238E27FC236}">
                <a16:creationId xmlns:a16="http://schemas.microsoft.com/office/drawing/2014/main" id="{D01A491C-D10D-1342-6FD4-4BBC0BCB8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841" y="3725012"/>
            <a:ext cx="2813297" cy="452120"/>
          </a:xfrm>
          <a:prstGeom prst="rect">
            <a:avLst/>
          </a:prstGeom>
        </p:spPr>
      </p:pic>
      <p:sp>
        <p:nvSpPr>
          <p:cNvPr id="18" name="docshape8">
            <a:extLst>
              <a:ext uri="{FF2B5EF4-FFF2-40B4-BE49-F238E27FC236}">
                <a16:creationId xmlns:a16="http://schemas.microsoft.com/office/drawing/2014/main" id="{7E9C9231-8446-6948-D200-39318E04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6" y="2040158"/>
            <a:ext cx="3621089" cy="130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63500" indent="-64135">
              <a:lnSpc>
                <a:spcPts val="1070"/>
              </a:lnSpc>
              <a:tabLst>
                <a:tab pos="64135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070"/>
              </a:lnSpc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64135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Sony Starvis1/2.8”</a:t>
            </a:r>
            <a:r>
              <a:rPr lang="en-US" sz="1150" spc="-45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5Megapixel</a:t>
            </a:r>
            <a:r>
              <a:rPr lang="en-US" sz="1150" spc="-35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2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CMOS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0">
              <a:lnSpc>
                <a:spcPts val="1070"/>
              </a:lnSpc>
              <a:tabLst>
                <a:tab pos="64135" algn="l"/>
              </a:tabLst>
            </a:pPr>
            <a:r>
              <a:rPr lang="en-US" sz="1150" spc="-2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      (SONY IMX 335)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altLang="ko-KR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2.8~12mm Motorized Lens</a:t>
            </a:r>
            <a:endParaRPr lang="en-US" altLang="ko-KR" sz="1150" spc="-10" dirty="0">
              <a:solidFill>
                <a:srgbClr val="403F4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</a:t>
            </a:r>
            <a:r>
              <a:rPr lang="en-US" sz="1150" spc="35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Multi Streaming &amp; Codec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4615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Max.</a:t>
            </a:r>
            <a:r>
              <a:rPr lang="en-US" sz="1150" spc="-2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30fps</a:t>
            </a:r>
            <a:r>
              <a:rPr lang="en-US" sz="110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@ </a:t>
            </a:r>
            <a:r>
              <a:rPr lang="en-US" sz="1100" b="1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2592(H) x 1944(V)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20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</a:t>
            </a:r>
            <a:r>
              <a:rPr lang="en-US" sz="1150" spc="-4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2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PoE, DC12V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260"/>
              </a:lnSpc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IP66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1F552A8-AF02-A98F-D9F2-C5C0065363E8}"/>
              </a:ext>
            </a:extLst>
          </p:cNvPr>
          <p:cNvSpPr/>
          <p:nvPr/>
        </p:nvSpPr>
        <p:spPr>
          <a:xfrm>
            <a:off x="774394" y="857290"/>
            <a:ext cx="2380285" cy="346083"/>
          </a:xfrm>
          <a:prstGeom prst="rect">
            <a:avLst/>
          </a:prstGeom>
        </p:spPr>
        <p:txBody>
          <a:bodyPr wrap="square" lIns="68415" tIns="34208" rIns="68415" bIns="34208">
            <a:spAutoFit/>
          </a:bodyPr>
          <a:lstStyle/>
          <a:p>
            <a:r>
              <a:rPr lang="en-US" altLang="ko-KR" i="1" dirty="0">
                <a:solidFill>
                  <a:srgbClr val="1E6298"/>
                </a:solidFill>
              </a:rPr>
              <a:t>EL-CD500(5MP)</a:t>
            </a:r>
            <a:endParaRPr lang="ko-KR" altLang="en-US" i="1" dirty="0">
              <a:solidFill>
                <a:srgbClr val="1E6298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6E6B416-07E5-7A21-425D-2A6307D3F1A1}"/>
              </a:ext>
            </a:extLst>
          </p:cNvPr>
          <p:cNvSpPr/>
          <p:nvPr/>
        </p:nvSpPr>
        <p:spPr>
          <a:xfrm>
            <a:off x="1064648" y="1188910"/>
            <a:ext cx="2255734" cy="222972"/>
          </a:xfrm>
          <a:prstGeom prst="rect">
            <a:avLst/>
          </a:prstGeom>
        </p:spPr>
        <p:txBody>
          <a:bodyPr wrap="none" lIns="68415" tIns="34208" rIns="68415" bIns="34208">
            <a:spAutoFit/>
          </a:bodyPr>
          <a:lstStyle/>
          <a:p>
            <a:r>
              <a:rPr lang="it-IT" altLang="ko-KR" sz="1000" i="1" dirty="0">
                <a:solidFill>
                  <a:srgbClr val="58585B"/>
                </a:solidFill>
              </a:rPr>
              <a:t>Sony Starvis 5MP Vandal Dome Camera</a:t>
            </a:r>
            <a:endParaRPr lang="ko-KR" altLang="en-US" sz="1000" i="1" dirty="0">
              <a:solidFill>
                <a:srgbClr val="58585B"/>
              </a:solidFill>
            </a:endParaRPr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59D2C027-59CB-A122-0ACD-DD40464C5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195" y="796216"/>
            <a:ext cx="664164" cy="40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7AC1B2F1-F60A-AAAC-327B-5C801456C6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395" y="1607132"/>
            <a:ext cx="2676190" cy="2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7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BFF7E-510E-0E58-8E11-454813211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B5E3AE15-646E-BDBE-FC9D-5087BA2DE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9675" cy="1043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9B52C5BE-3CB8-B9C4-85E3-0F5665C5EF04}"/>
              </a:ext>
            </a:extLst>
          </p:cNvPr>
          <p:cNvSpPr/>
          <p:nvPr/>
        </p:nvSpPr>
        <p:spPr>
          <a:xfrm>
            <a:off x="165099" y="314325"/>
            <a:ext cx="7229476" cy="101250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36"/>
              <a:t>-</a:t>
            </a:r>
            <a:endParaRPr lang="ko-KR" altLang="en-US" sz="2036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CCCA846-A85D-732E-0B3A-6B469FEE1238}"/>
              </a:ext>
            </a:extLst>
          </p:cNvPr>
          <p:cNvSpPr/>
          <p:nvPr/>
        </p:nvSpPr>
        <p:spPr>
          <a:xfrm>
            <a:off x="588864" y="743884"/>
            <a:ext cx="1508734" cy="346083"/>
          </a:xfrm>
          <a:prstGeom prst="rect">
            <a:avLst/>
          </a:prstGeom>
        </p:spPr>
        <p:txBody>
          <a:bodyPr wrap="square" lIns="68415" tIns="34208" rIns="68415" bIns="34208">
            <a:spAutoFit/>
          </a:bodyPr>
          <a:lstStyle/>
          <a:p>
            <a:r>
              <a:rPr lang="en-US" altLang="ko-KR" i="1" dirty="0">
                <a:solidFill>
                  <a:srgbClr val="1E6298"/>
                </a:solidFill>
              </a:rPr>
              <a:t>EL-CD500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0740551A-8142-765C-B84D-989FD6671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47879"/>
              </p:ext>
            </p:extLst>
          </p:nvPr>
        </p:nvGraphicFramePr>
        <p:xfrm>
          <a:off x="808853" y="1608615"/>
          <a:ext cx="5911602" cy="359703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52467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759135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29209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Image sensor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Sony 1/2.8" </a:t>
                      </a:r>
                      <a:r>
                        <a:rPr lang="en-US" altLang="ko-KR" sz="1000" b="0" dirty="0" err="1">
                          <a:solidFill>
                            <a:schemeClr val="tx1"/>
                          </a:solidFill>
                        </a:rPr>
                        <a:t>Starvis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CMOS 5MP Sensor (IMX335)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8052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 smtClean="0">
                          <a:solidFill>
                            <a:schemeClr val="dk1"/>
                          </a:solidFill>
                        </a:rPr>
                        <a:t>Number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of Effective Pixel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2592(H) </a:t>
                      </a:r>
                      <a:r>
                        <a:rPr lang="pt-BR" altLang="ko-KR" sz="1000" kern="1200" dirty="0" err="1">
                          <a:solidFill>
                            <a:schemeClr val="dk1"/>
                          </a:solidFill>
                        </a:rPr>
                        <a:t>x</a:t>
                      </a: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 1944(V) </a:t>
                      </a:r>
                      <a:r>
                        <a:rPr lang="de-DE" altLang="ko-KR" sz="1000" kern="1200" dirty="0">
                          <a:solidFill>
                            <a:schemeClr val="dk1"/>
                          </a:solidFill>
                        </a:rPr>
                        <a:t>5Megapixels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28052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</a:rPr>
                        <a:t>Min. illumination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0.001 Lux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AWB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/>
                        <a:t>Auto / Manual/ATW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794897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Slow shutter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Auto/Off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173099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WDR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On / Off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43105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BLC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On / Off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970206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3DNR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Auto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828568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Shutter Speed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ko-KR" sz="1000" dirty="0"/>
                        <a:t>Auto / Manual (1/30 ~ 1/30,000 Sec)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886237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AGC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ko-KR" sz="1000" kern="1200" dirty="0">
                          <a:solidFill>
                            <a:schemeClr val="dk1"/>
                          </a:solidFill>
                        </a:rPr>
                        <a:t>Auto</a:t>
                      </a:r>
                      <a:endParaRPr lang="en-US" altLang="ko-KR" sz="2800" b="0" i="0" u="none" strike="noStrike" kern="1200" baseline="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325721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Day &amp; Night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Auto / Color / BW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596828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Image </a:t>
                      </a:r>
                      <a:r>
                        <a:rPr lang="en-US" altLang="ko-KR" sz="1000" b="1" dirty="0" err="1">
                          <a:solidFill>
                            <a:schemeClr val="tx1"/>
                          </a:solidFill>
                        </a:rPr>
                        <a:t>Effiect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Mirror, Flip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72186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Motion Detection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Yes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719096"/>
                  </a:ext>
                </a:extLst>
              </a:tr>
              <a:tr h="27299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Privacy Mask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 4 Blocks (On / Off)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181998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14CCBA3F-8E15-01FE-A937-4E2C77200E33}"/>
              </a:ext>
            </a:extLst>
          </p:cNvPr>
          <p:cNvSpPr/>
          <p:nvPr/>
        </p:nvSpPr>
        <p:spPr>
          <a:xfrm>
            <a:off x="802502" y="1201298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/>
              <a:t>Camera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AD1AD60-0096-2DD9-63C4-2231629FBADD}"/>
              </a:ext>
            </a:extLst>
          </p:cNvPr>
          <p:cNvSpPr/>
          <p:nvPr/>
        </p:nvSpPr>
        <p:spPr>
          <a:xfrm>
            <a:off x="820860" y="5355480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/>
              <a:t>Video</a:t>
            </a: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8DAFD650-0B77-F66A-452E-AFFCB5848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335327"/>
              </p:ext>
            </p:extLst>
          </p:nvPr>
        </p:nvGraphicFramePr>
        <p:xfrm>
          <a:off x="830387" y="5781416"/>
          <a:ext cx="5911602" cy="11918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52467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759135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2783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Video compression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Simultaneous Multi Codec (H.265 / H.264 / MJPEG)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783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Resolution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Max. 30fps@ 2592(H) </a:t>
                      </a:r>
                      <a:r>
                        <a:rPr lang="pt-BR" altLang="ko-KR" sz="1000" kern="1200" dirty="0" err="1">
                          <a:solidFill>
                            <a:schemeClr val="dk1"/>
                          </a:solidFill>
                        </a:rPr>
                        <a:t>x</a:t>
                      </a: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 1944(V)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27951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</a:rPr>
                        <a:t>Triple-Stream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Main Stream(2592P),  Sub-Stream(1080P),  Trip-stream(320P)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  <a:tr h="303793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Bitrate Control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/>
                        <a:t>CBR/VBR, Network Bandwidth Control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794897"/>
                  </a:ext>
                </a:extLst>
              </a:tr>
            </a:tbl>
          </a:graphicData>
        </a:graphic>
      </p:graphicFrame>
      <p:sp>
        <p:nvSpPr>
          <p:cNvPr id="9" name="직사각형 8">
            <a:extLst>
              <a:ext uri="{FF2B5EF4-FFF2-40B4-BE49-F238E27FC236}">
                <a16:creationId xmlns:a16="http://schemas.microsoft.com/office/drawing/2014/main" id="{41FCFA50-3C13-7DFE-C81D-7455C02E083B}"/>
              </a:ext>
            </a:extLst>
          </p:cNvPr>
          <p:cNvSpPr/>
          <p:nvPr/>
        </p:nvSpPr>
        <p:spPr>
          <a:xfrm>
            <a:off x="830387" y="7121881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/>
              <a:t>Network</a:t>
            </a:r>
            <a:endParaRPr lang="en-US" altLang="ko-KR" sz="1400" dirty="0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87A46F71-92F8-95B4-94F1-2F77FB887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291113"/>
              </p:ext>
            </p:extLst>
          </p:nvPr>
        </p:nvGraphicFramePr>
        <p:xfrm>
          <a:off x="830387" y="7509318"/>
          <a:ext cx="5911602" cy="2066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52467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759135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50569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Network Protocol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TCP/IP, HTTP, RTP/RTSP,UDP, DHCP, FTP, SMTP, NTP, ARP, ICMP, DDNS, </a:t>
                      </a:r>
                      <a:r>
                        <a:rPr lang="en-US" altLang="ko-KR" sz="1000" b="0" dirty="0" err="1">
                          <a:solidFill>
                            <a:schemeClr val="tx1"/>
                          </a:solidFill>
                        </a:rPr>
                        <a:t>ONViF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850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Connection Mode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altLang="ko-KR" sz="1000" kern="1200" dirty="0">
                          <a:solidFill>
                            <a:schemeClr val="dk1"/>
                          </a:solidFill>
                        </a:rPr>
                        <a:t>Fixed IP, DHCP,DDNS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2850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Max. User Access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Up to 10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  <a:tr h="235405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/>
                        <a:t>WS-Security, RTSP Access Control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794897"/>
                  </a:ext>
                </a:extLst>
              </a:tr>
              <a:tr h="235405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 err="1"/>
                        <a:t>Onvif</a:t>
                      </a:r>
                      <a:r>
                        <a:rPr lang="en-US" altLang="ko-KR" sz="1000" b="1" dirty="0"/>
                        <a:t> Compliance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173099"/>
                  </a:ext>
                </a:extLst>
              </a:tr>
              <a:tr h="464924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Remote Monitoring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All Kinds of Web Browser (I/E, Safari, Chrome, Firefox)</a:t>
                      </a:r>
                    </a:p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CMS &amp; </a:t>
                      </a:r>
                      <a:r>
                        <a:rPr lang="en-US" altLang="ko-KR" sz="1000" dirty="0" err="1">
                          <a:solidFill>
                            <a:schemeClr val="tx1"/>
                          </a:solidFill>
                        </a:rPr>
                        <a:t>MobileViewer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 (iPhone &amp; Android)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43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80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6C93A-2BE2-4A9B-A907-DB888703B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F10CF88E-5CB6-A408-8E0D-6D5DF1459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9675" cy="1043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A8813CE8-8E5C-8EC7-B06D-E3067AB7B7D7}"/>
              </a:ext>
            </a:extLst>
          </p:cNvPr>
          <p:cNvSpPr/>
          <p:nvPr/>
        </p:nvSpPr>
        <p:spPr>
          <a:xfrm>
            <a:off x="171450" y="171449"/>
            <a:ext cx="7229476" cy="101250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36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floor plan</a:t>
            </a:r>
            <a:endParaRPr kumimoji="0" lang="ko-KR" altLang="en-US" sz="20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7ACF66E-96E3-0E10-E900-D4CDFDCD1E4F}"/>
              </a:ext>
            </a:extLst>
          </p:cNvPr>
          <p:cNvSpPr/>
          <p:nvPr/>
        </p:nvSpPr>
        <p:spPr>
          <a:xfrm>
            <a:off x="588864" y="743884"/>
            <a:ext cx="1508734" cy="346083"/>
          </a:xfrm>
          <a:prstGeom prst="rect">
            <a:avLst/>
          </a:prstGeom>
        </p:spPr>
        <p:txBody>
          <a:bodyPr wrap="square" lIns="68415" tIns="34208" rIns="68415" bIns="34208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1" u="none" strike="noStrike" kern="1200" cap="none" spc="0" normalizeH="0" baseline="0" noProof="0" dirty="0">
                <a:ln>
                  <a:noFill/>
                </a:ln>
                <a:solidFill>
                  <a:srgbClr val="1E6298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EL-CD500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CEFF34D-DA48-15F4-10CC-9291B95E95C6}"/>
              </a:ext>
            </a:extLst>
          </p:cNvPr>
          <p:cNvSpPr/>
          <p:nvPr/>
        </p:nvSpPr>
        <p:spPr>
          <a:xfrm>
            <a:off x="802502" y="1201298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External Terminals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BF6614F-74B6-5CEC-9C26-D809377B1746}"/>
              </a:ext>
            </a:extLst>
          </p:cNvPr>
          <p:cNvSpPr/>
          <p:nvPr/>
        </p:nvSpPr>
        <p:spPr>
          <a:xfrm>
            <a:off x="802502" y="2584770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Environment</a:t>
            </a: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0D12EE7B-CEBF-554F-6DEB-C6E29E51B6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940450"/>
              </p:ext>
            </p:extLst>
          </p:nvPr>
        </p:nvGraphicFramePr>
        <p:xfrm>
          <a:off x="802502" y="1572829"/>
          <a:ext cx="5911602" cy="960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96072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215530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3089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LAN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10/100BaseT LAN (auto MDIX)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783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Factory Reset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Supported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16861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</a:rPr>
                        <a:t>Other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Line in / Line out / DC 12V 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</a:tbl>
          </a:graphicData>
        </a:graphic>
      </p:graphicFrame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CC8B09C-FADA-061C-5D5E-BE4C91358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32397"/>
              </p:ext>
            </p:extLst>
          </p:nvPr>
        </p:nvGraphicFramePr>
        <p:xfrm>
          <a:off x="802502" y="2959230"/>
          <a:ext cx="5917953" cy="6801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22576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195377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33547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Operating Temperature / Humidity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-10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℃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~ 50</a:t>
                      </a:r>
                      <a:r>
                        <a:rPr lang="ko-KR" altLang="en-US" sz="1000" b="0">
                          <a:solidFill>
                            <a:schemeClr val="tx1"/>
                          </a:solidFill>
                        </a:rPr>
                        <a:t>℃</a:t>
                      </a:r>
                      <a:r>
                        <a:rPr lang="en-US" altLang="ko-KR" sz="1000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/ Less than 90% RH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3447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Power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DC 12V / 0.11A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E3DFAC8E-9166-DB65-5D17-E7A37AF1A166}"/>
              </a:ext>
            </a:extLst>
          </p:cNvPr>
          <p:cNvSpPr/>
          <p:nvPr/>
        </p:nvSpPr>
        <p:spPr>
          <a:xfrm>
            <a:off x="796151" y="3737761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floor plan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367163EC-6B97-038F-C47A-8508C3BF1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3239" y="4516292"/>
            <a:ext cx="2838095" cy="2838095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7FFBB38F-A9F9-5F6D-D203-D8BCA8F257D7}"/>
              </a:ext>
            </a:extLst>
          </p:cNvPr>
          <p:cNvGrpSpPr/>
          <p:nvPr/>
        </p:nvGrpSpPr>
        <p:grpSpPr>
          <a:xfrm>
            <a:off x="2524970" y="7946390"/>
            <a:ext cx="2734631" cy="688338"/>
            <a:chOff x="0" y="0"/>
            <a:chExt cx="2940299" cy="764540"/>
          </a:xfrm>
        </p:grpSpPr>
        <p:grpSp>
          <p:nvGrpSpPr>
            <p:cNvPr id="9" name="docshapegroup9">
              <a:extLst>
                <a:ext uri="{FF2B5EF4-FFF2-40B4-BE49-F238E27FC236}">
                  <a16:creationId xmlns:a16="http://schemas.microsoft.com/office/drawing/2014/main" id="{C98FD819-600A-8D73-2737-1B76F0EC7E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0720" y="243840"/>
              <a:ext cx="989579" cy="288926"/>
              <a:chOff x="0" y="0"/>
              <a:chExt cx="969" cy="267"/>
            </a:xfrm>
          </p:grpSpPr>
          <p:pic>
            <p:nvPicPr>
              <p:cNvPr id="18" name="docshape10">
                <a:extLst>
                  <a:ext uri="{FF2B5EF4-FFF2-40B4-BE49-F238E27FC236}">
                    <a16:creationId xmlns:a16="http://schemas.microsoft.com/office/drawing/2014/main" id="{CE3DDB48-6A4B-EC26-5DFF-9109AC8C5E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1" y="90"/>
                <a:ext cx="473" cy="1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" name="docshape11">
                <a:extLst>
                  <a:ext uri="{FF2B5EF4-FFF2-40B4-BE49-F238E27FC236}">
                    <a16:creationId xmlns:a16="http://schemas.microsoft.com/office/drawing/2014/main" id="{D17B0773-BF48-F3F4-C4B3-66DFF63DF5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" y="90"/>
                <a:ext cx="131" cy="1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docshape12">
                <a:extLst>
                  <a:ext uri="{FF2B5EF4-FFF2-40B4-BE49-F238E27FC236}">
                    <a16:creationId xmlns:a16="http://schemas.microsoft.com/office/drawing/2014/main" id="{8ADB0E54-343D-826D-48C1-2C96302654A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67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DC3D5D1F-B85B-C331-7457-B92B2C08D37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1500" y="83820"/>
              <a:ext cx="403860" cy="579120"/>
            </a:xfrm>
            <a:prstGeom prst="rect">
              <a:avLst/>
            </a:prstGeom>
          </p:spPr>
        </p:pic>
        <p:pic>
          <p:nvPicPr>
            <p:cNvPr id="13" name="그림 12">
              <a:extLst>
                <a:ext uri="{FF2B5EF4-FFF2-40B4-BE49-F238E27FC236}">
                  <a16:creationId xmlns:a16="http://schemas.microsoft.com/office/drawing/2014/main" id="{2F33ABC5-4E8E-B04B-4F64-72EF5DCD125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0" y="76200"/>
              <a:ext cx="508000" cy="618490"/>
            </a:xfrm>
            <a:prstGeom prst="rect">
              <a:avLst/>
            </a:prstGeom>
          </p:spPr>
        </p:pic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74008AC3-9205-4421-B3D0-07EBDE6DB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660" y="0"/>
              <a:ext cx="695960" cy="76454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34643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425</TotalTime>
  <Words>400</Words>
  <Application>Microsoft Office PowerPoint</Application>
  <PresentationFormat>사용자 지정</PresentationFormat>
  <Paragraphs>99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Tahoma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현관 백</dc:creator>
  <cp:lastModifiedBy>i712700A</cp:lastModifiedBy>
  <cp:revision>24</cp:revision>
  <dcterms:created xsi:type="dcterms:W3CDTF">2025-01-20T06:53:55Z</dcterms:created>
  <dcterms:modified xsi:type="dcterms:W3CDTF">2025-04-16T07:19:25Z</dcterms:modified>
</cp:coreProperties>
</file>