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9" r:id="rId2"/>
    <p:sldId id="257" r:id="rId3"/>
    <p:sldId id="260" r:id="rId4"/>
  </p:sldIdLst>
  <p:sldSz cx="7559675" cy="104394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3660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보통 스타일 2 - 강조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DF18680-E054-41AD-8BC1-D1AEF772440D}" styleName="보통 스타일 2 - 강조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93296810-A885-4BE3-A3E7-6D5BEEA58F35}" styleName="보통 스타일 2 - 강조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EB344D84-9AFB-497E-A393-DC336BA19D2E}" styleName="보통 스타일 3 - 강조 3">
    <a:wholeTbl>
      <a:tcTxStyle>
        <a:fontRef idx="minor">
          <a:scrgbClr r="0" g="0" b="0"/>
        </a:fontRef>
        <a:schemeClr val="dk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25400" cmpd="sng">
              <a:solidFill>
                <a:schemeClr val="dk1"/>
              </a:solidFill>
            </a:ln>
          </a:top>
          <a:bottom>
            <a:ln w="25400" cmpd="sng">
              <a:solidFill>
                <a:schemeClr val="dk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dk1">
              <a:tint val="20000"/>
            </a:schemeClr>
          </a:solidFill>
        </a:fill>
      </a:tcStyle>
    </a:band1H>
    <a:band1V>
      <a:tcStyle>
        <a:tcBdr/>
        <a:fill>
          <a:solidFill>
            <a:schemeClr val="dk1">
              <a:tint val="20000"/>
            </a:schemeClr>
          </a:solidFill>
        </a:fill>
      </a:tcStyle>
    </a:band1V>
    <a:la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lastCol>
    <a:firstCol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3"/>
          </a:solidFill>
        </a:fill>
      </a:tcStyle>
    </a:firstCol>
    <a:lastRow>
      <a:tcTxStyle b="on"/>
      <a:tcStyle>
        <a:tcBdr>
          <a:top>
            <a:ln w="50800" cmpd="dbl">
              <a:solidFill>
                <a:schemeClr val="dk1"/>
              </a:solidFill>
            </a:ln>
          </a:top>
        </a:tcBdr>
        <a:fill>
          <a:solidFill>
            <a:schemeClr val="lt1"/>
          </a:solidFill>
        </a:fill>
      </a:tcStyle>
    </a:lastRow>
    <a:seCell>
      <a:tcTxStyle b="on">
        <a:fontRef idx="minor">
          <a:scrgbClr r="0" g="0" b="0"/>
        </a:fontRef>
        <a:schemeClr val="dk1"/>
      </a:tcTxStyle>
      <a:tcStyle>
        <a:tcBdr/>
      </a:tcStyle>
    </a:seCell>
    <a:swCell>
      <a:tcTxStyle b="on">
        <a:fontRef idx="minor">
          <a:scrgbClr r="0" g="0" b="0"/>
        </a:fontRef>
        <a:schemeClr val="dk1"/>
      </a:tcTxStyle>
      <a:tcStyle>
        <a:tcBdr/>
      </a:tcStyle>
    </a:swCell>
    <a:firstRow>
      <a:tcTxStyle b="on">
        <a:fontRef idx="minor">
          <a:scrgbClr r="0" g="0" b="0"/>
        </a:fontRef>
        <a:schemeClr val="lt1"/>
      </a:tcTxStyle>
      <a:tcStyle>
        <a:tcBdr>
          <a:bottom>
            <a:ln w="25400" cmpd="sng">
              <a:solidFill>
                <a:schemeClr val="dk1"/>
              </a:solidFill>
            </a:ln>
          </a:bottom>
        </a:tcBdr>
        <a:fill>
          <a:solidFill>
            <a:schemeClr val="accent3"/>
          </a:solidFill>
        </a:fill>
      </a:tcStyle>
    </a:firstRow>
  </a:tblStyle>
  <a:tblStyle styleId="{68D230F3-CF80-4859-8CE7-A43EE81993B5}" styleName="밝은 스타일 1 - 강조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9D7B26C5-4107-4FEC-AEDC-1716B250A1EF}" styleName="밝은 스타일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tx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tx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tx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tx1"/>
              </a:solidFill>
            </a:ln>
          </a:bottom>
        </a:tcBdr>
        <a:fill>
          <a:noFill/>
        </a:fill>
      </a:tcStyle>
    </a:firstRow>
  </a:tblStyle>
  <a:tblStyle styleId="{3B4B98B0-60AC-42C2-AFA5-B58CD77FA1E5}" styleName="밝은 스타일 1 - 강조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C083E6E3-FA7D-4D7B-A595-EF9225AFEA82}" styleName="밝은 스타일 1 - 강조 3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3"/>
              </a:solidFill>
            </a:ln>
          </a:top>
          <a:bottom>
            <a:ln w="12700" cmpd="sng">
              <a:solidFill>
                <a:schemeClr val="accent3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3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3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3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3"/>
              </a:solidFill>
            </a:ln>
          </a:bottom>
        </a:tcBdr>
        <a:fill>
          <a:noFill/>
        </a:fill>
      </a:tcStyle>
    </a:firstRow>
  </a:tblStyle>
  <a:tblStyle styleId="{5FD0F851-EC5A-4D38-B0AD-8093EC10F338}" styleName="밝은 스타일 1 - 강조 5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5"/>
              </a:solidFill>
            </a:ln>
          </a:top>
          <a:bottom>
            <a:ln w="12700" cmpd="sng">
              <a:solidFill>
                <a:schemeClr val="accent5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5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5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5"/>
              </a:solidFill>
            </a:ln>
          </a:bottom>
        </a:tcBdr>
        <a:fill>
          <a:noFill/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2784" autoAdjust="0"/>
    <p:restoredTop sz="94677"/>
  </p:normalViewPr>
  <p:slideViewPr>
    <p:cSldViewPr snapToGrid="0">
      <p:cViewPr>
        <p:scale>
          <a:sx n="150" d="100"/>
          <a:sy n="150" d="100"/>
        </p:scale>
        <p:origin x="1386" y="-1044"/>
      </p:cViewPr>
      <p:guideLst/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708486"/>
            <a:ext cx="6425724" cy="3634458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483102"/>
            <a:ext cx="5669756" cy="2520438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ko-KR" altLang="en-US"/>
              <a:t>클릭하여 마스터 부제목 스타일 편집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0660198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478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55801"/>
            <a:ext cx="1630055" cy="8846909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55801"/>
            <a:ext cx="4795669" cy="8846909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6637746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1395792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602603"/>
            <a:ext cx="6520220" cy="4342500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986185"/>
            <a:ext cx="6520220" cy="2283618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916527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779007"/>
            <a:ext cx="3212862" cy="662370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779007"/>
            <a:ext cx="3212862" cy="6623703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07265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55804"/>
            <a:ext cx="6520220" cy="2017801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559104"/>
            <a:ext cx="3198096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813281"/>
            <a:ext cx="3198096" cy="56087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559104"/>
            <a:ext cx="3213847" cy="1254177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813281"/>
            <a:ext cx="3213847" cy="5608762"/>
          </a:xfrm>
        </p:spPr>
        <p:txBody>
          <a:bodyPr/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2036442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719663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451105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503083"/>
            <a:ext cx="3827085" cy="7418740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585680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95960"/>
            <a:ext cx="2438192" cy="2435860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503083"/>
            <a:ext cx="3827085" cy="7418740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ko-KR" altLang="en-US"/>
              <a:t>그림을 추가하려면 아이콘을 클릭하십시오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131820"/>
            <a:ext cx="2438192" cy="5802084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ko-KR" altLang="en-US"/>
              <a:t>마스터 텍스트 스타일을 편집하려면 클릭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34952807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55804"/>
            <a:ext cx="6520220" cy="201780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779007"/>
            <a:ext cx="6520220" cy="662370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스타일을 편집하려면 클릭</a:t>
            </a:r>
          </a:p>
          <a:p>
            <a:pPr lvl="1"/>
            <a:r>
              <a:rPr lang="ko-KR" altLang="en-US"/>
              <a:t>두 번째 수준</a:t>
            </a:r>
          </a:p>
          <a:p>
            <a:pPr lvl="2"/>
            <a:r>
              <a:rPr lang="ko-KR" altLang="en-US"/>
              <a:t>세 번째 수준</a:t>
            </a:r>
          </a:p>
          <a:p>
            <a:pPr lvl="3"/>
            <a:r>
              <a:rPr lang="ko-KR" altLang="en-US"/>
              <a:t>네 번째 수준</a:t>
            </a:r>
          </a:p>
          <a:p>
            <a:pPr lvl="4"/>
            <a:r>
              <a:rPr lang="ko-KR" altLang="en-US"/>
              <a:t>다섯 번째 수준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7204258-88D1-45B8-A84F-0A9F2965F38A}" type="datetimeFigureOut">
              <a:rPr lang="ko-KR" altLang="en-US" smtClean="0"/>
              <a:t>2025-04-16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675780"/>
            <a:ext cx="2551390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675780"/>
            <a:ext cx="1700927" cy="555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730C6C1-01C9-41AD-AE2D-66BDC28B12A4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4317131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defTabSz="755934" rtl="0" eaLnBrk="1" latinLnBrk="1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1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1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1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4.png"/><Relationship Id="rId4" Type="http://schemas.openxmlformats.org/officeDocument/2006/relationships/image" Target="../media/image3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image" Target="../media/image10.png"/><Relationship Id="rId3" Type="http://schemas.openxmlformats.org/officeDocument/2006/relationships/image" Target="../media/image5.png"/><Relationship Id="rId7" Type="http://schemas.openxmlformats.org/officeDocument/2006/relationships/image" Target="../media/image9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8.png"/><Relationship Id="rId5" Type="http://schemas.openxmlformats.org/officeDocument/2006/relationships/image" Target="../media/image7.png"/><Relationship Id="rId4" Type="http://schemas.openxmlformats.org/officeDocument/2006/relationships/image" Target="../media/image6.png"/><Relationship Id="rId9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26C6DF1-F895-64A6-1AC0-B7227CE2879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5" name="그룹 44">
            <a:extLst>
              <a:ext uri="{FF2B5EF4-FFF2-40B4-BE49-F238E27FC236}">
                <a16:creationId xmlns:a16="http://schemas.microsoft.com/office/drawing/2014/main" id="{367AB5BD-DD9F-C4A9-7DCA-73A83D718293}"/>
              </a:ext>
            </a:extLst>
          </p:cNvPr>
          <p:cNvGrpSpPr/>
          <p:nvPr/>
        </p:nvGrpSpPr>
        <p:grpSpPr>
          <a:xfrm>
            <a:off x="0" y="0"/>
            <a:ext cx="7559675" cy="10439400"/>
            <a:chOff x="0" y="0"/>
            <a:chExt cx="7559675" cy="10439400"/>
          </a:xfrm>
        </p:grpSpPr>
        <p:pic>
          <p:nvPicPr>
            <p:cNvPr id="11" name="Picture 2">
              <a:extLst>
                <a:ext uri="{FF2B5EF4-FFF2-40B4-BE49-F238E27FC236}">
                  <a16:creationId xmlns:a16="http://schemas.microsoft.com/office/drawing/2014/main" id="{23ED3831-4A0A-2F0B-C454-8401C52CA970}"/>
                </a:ext>
              </a:extLst>
            </p:cNvPr>
            <p:cNvPicPr>
              <a:picLocks noChangeAspect="1" noChangeArrowheads="1"/>
            </p:cNvPicPr>
            <p:nvPr/>
          </p:nvPicPr>
          <p:blipFill>
            <a:blip r:embed="rId2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0" y="0"/>
              <a:ext cx="7559675" cy="104394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</a:extLst>
          </p:spPr>
        </p:pic>
        <p:sp>
          <p:nvSpPr>
            <p:cNvPr id="12" name="직사각형 11">
              <a:extLst>
                <a:ext uri="{FF2B5EF4-FFF2-40B4-BE49-F238E27FC236}">
                  <a16:creationId xmlns:a16="http://schemas.microsoft.com/office/drawing/2014/main" id="{B8E9630C-9A3A-A3A1-6519-5C9300F49268}"/>
                </a:ext>
              </a:extLst>
            </p:cNvPr>
            <p:cNvSpPr/>
            <p:nvPr/>
          </p:nvSpPr>
          <p:spPr>
            <a:xfrm>
              <a:off x="171450" y="171449"/>
              <a:ext cx="7229476" cy="1012507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>
              <a:outerShdw blurRad="88900" dist="63500" dir="2700000" algn="tl" rotWithShape="0">
                <a:prstClr val="black">
                  <a:alpha val="50000"/>
                </a:prstClr>
              </a:outerShdw>
            </a:effectLst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altLang="ko-KR" sz="2036" dirty="0"/>
                <a:t>-</a:t>
              </a:r>
              <a:endParaRPr lang="ko-KR" altLang="en-US" sz="2036" dirty="0"/>
            </a:p>
          </p:txBody>
        </p:sp>
      </p:grpSp>
      <p:sp>
        <p:nvSpPr>
          <p:cNvPr id="3" name="사각형: 둥근 모서리 2">
            <a:extLst>
              <a:ext uri="{FF2B5EF4-FFF2-40B4-BE49-F238E27FC236}">
                <a16:creationId xmlns:a16="http://schemas.microsoft.com/office/drawing/2014/main" id="{8B7CB533-64B7-FC48-C141-DD1878112831}"/>
              </a:ext>
            </a:extLst>
          </p:cNvPr>
          <p:cNvSpPr/>
          <p:nvPr/>
        </p:nvSpPr>
        <p:spPr>
          <a:xfrm>
            <a:off x="558891" y="9251497"/>
            <a:ext cx="6619466" cy="860677"/>
          </a:xfrm>
          <a:prstGeom prst="round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dk1">
              <a:shade val="15000"/>
            </a:schemeClr>
          </a:lnRef>
          <a:fillRef idx="1">
            <a:schemeClr val="dk1"/>
          </a:fillRef>
          <a:effectRef idx="0">
            <a:schemeClr val="dk1"/>
          </a:effectRef>
          <a:fontRef idx="minor">
            <a:schemeClr val="lt1"/>
          </a:fontRef>
        </p:style>
        <p:txBody>
          <a:bodyPr rtlCol="0" anchor="ctr"/>
          <a:lstStyle/>
          <a:p>
            <a:pPr lvl="0">
              <a:lnSpc>
                <a:spcPct val="150000"/>
              </a:lnSpc>
              <a:defRPr/>
            </a:pP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4F, 2-dong,234, </a:t>
            </a:r>
            <a:r>
              <a:rPr lang="en-US" altLang="ko-KR" sz="1000" dirty="0" err="1">
                <a:solidFill>
                  <a:schemeClr val="bg1"/>
                </a:solidFill>
                <a:latin typeface="+mn-ea"/>
              </a:rPr>
              <a:t>Saneop-ro</a:t>
            </a: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 155beon-gil, </a:t>
            </a:r>
            <a:r>
              <a:rPr lang="en-US" altLang="ko-KR" sz="1000" dirty="0" err="1">
                <a:solidFill>
                  <a:schemeClr val="bg1"/>
                </a:solidFill>
                <a:latin typeface="+mn-ea"/>
              </a:rPr>
              <a:t>Gwonseon-gu</a:t>
            </a: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, Suwon-</a:t>
            </a:r>
            <a:r>
              <a:rPr lang="en-US" altLang="ko-KR" sz="1000" dirty="0" err="1">
                <a:solidFill>
                  <a:schemeClr val="bg1"/>
                </a:solidFill>
                <a:latin typeface="+mn-ea"/>
              </a:rPr>
              <a:t>si</a:t>
            </a: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, Gyeonggi-do, Republic of Korea  </a:t>
            </a:r>
          </a:p>
          <a:p>
            <a:pPr lvl="0">
              <a:lnSpc>
                <a:spcPct val="150000"/>
              </a:lnSpc>
              <a:defRPr/>
            </a:pP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Tel : 031-257-7157 / Fax : 031-257-7159</a:t>
            </a:r>
            <a:endParaRPr lang="ko-KR" altLang="en-US" sz="1000" dirty="0">
              <a:solidFill>
                <a:schemeClr val="bg1"/>
              </a:solidFill>
              <a:latin typeface="+mn-ea"/>
            </a:endParaRPr>
          </a:p>
          <a:p>
            <a:pPr>
              <a:lnSpc>
                <a:spcPct val="150000"/>
              </a:lnSpc>
            </a:pPr>
            <a:r>
              <a:rPr lang="en-US" altLang="ko-KR" sz="1000" dirty="0">
                <a:solidFill>
                  <a:schemeClr val="bg1"/>
                </a:solidFill>
                <a:latin typeface="+mn-ea"/>
              </a:rPr>
              <a:t>E-mail : elimopt@elimopt.co.kr / Web : http://www.elimopt.co.kr/</a:t>
            </a:r>
            <a:endParaRPr lang="ko-KR" altLang="en-US" sz="1000" dirty="0">
              <a:solidFill>
                <a:schemeClr val="bg1"/>
              </a:solidFill>
            </a:endParaRPr>
          </a:p>
        </p:txBody>
      </p:sp>
      <p:graphicFrame>
        <p:nvGraphicFramePr>
          <p:cNvPr id="4" name="표 3">
            <a:extLst>
              <a:ext uri="{FF2B5EF4-FFF2-40B4-BE49-F238E27FC236}">
                <a16:creationId xmlns:a16="http://schemas.microsoft.com/office/drawing/2014/main" id="{2F55444C-A0F2-2835-222F-BDB68C9DD95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711374547"/>
              </p:ext>
            </p:extLst>
          </p:nvPr>
        </p:nvGraphicFramePr>
        <p:xfrm>
          <a:off x="503583" y="4580891"/>
          <a:ext cx="6378248" cy="45692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378248">
                  <a:extLst>
                    <a:ext uri="{9D8B030D-6E8A-4147-A177-3AD203B41FA5}">
                      <a16:colId xmlns:a16="http://schemas.microsoft.com/office/drawing/2014/main" val="2700607424"/>
                    </a:ext>
                  </a:extLst>
                </a:gridCol>
              </a:tblGrid>
              <a:tr h="252175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200" b="0" dirty="0">
                          <a:solidFill>
                            <a:srgbClr val="1E6298"/>
                          </a:solidFill>
                          <a:latin typeface="+mn-lt"/>
                        </a:rPr>
                        <a:t>System Overview</a:t>
                      </a:r>
                      <a:endParaRPr lang="ko-KR" altLang="en-US" sz="1200" b="0" dirty="0"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72635796"/>
                  </a:ext>
                </a:extLst>
              </a:tr>
              <a:tr h="3425525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Sony </a:t>
                      </a:r>
                      <a:r>
                        <a:rPr lang="en-US" altLang="ko-KR" sz="1000" kern="1200" dirty="0" err="1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Starvis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CMOS (IMX 335)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탑재에 따른 저조도 및 색감의 차이가  월등하며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WDR,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방수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IP66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등급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다양한 원격  브라우저를 지원함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.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순수 국내 생산 제품임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(Made in Korea)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 marL="0" marR="0" lvl="0" indent="0" algn="l" defTabSz="755934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0" dirty="0">
                          <a:solidFill>
                            <a:srgbClr val="1E6298"/>
                          </a:solidFill>
                          <a:latin typeface="+mn-lt"/>
                        </a:rPr>
                        <a:t>Functions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이미지 센서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Sony CMOS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탑재에 따라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중국산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Smart Sensor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와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영상 화질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,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색감 등의 차이가 큼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다양한 압축방식 지원 및 멀티 스트리밍 지원 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H.265/H.264/MJPEG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 멀티 코덱 지원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보안 관련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WS-Security, RTSP Access Control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지원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원격 브라우저 지원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 I/E, Safari, Chrome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등 이용 가능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- 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공공기관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TTA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인증 및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Korea Make</a:t>
                      </a:r>
                    </a:p>
                    <a:p>
                      <a:pPr>
                        <a:lnSpc>
                          <a:spcPct val="150000"/>
                        </a:lnSpc>
                        <a:defRPr/>
                      </a:pP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  국내산 제조 및 관리를 통한 품질 확보 및 </a:t>
                      </a: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TTA 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인증 보유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lt"/>
                        <a:ea typeface="+mn-ea"/>
                        <a:cs typeface="+mn-cs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798543175"/>
                  </a:ext>
                </a:extLst>
              </a:tr>
              <a:tr h="252175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ko-KR" altLang="en-US" sz="1200" dirty="0">
                        <a:solidFill>
                          <a:srgbClr val="1E6298"/>
                        </a:solidFill>
                        <a:latin typeface="+mn-lt"/>
                      </a:endParaRPr>
                    </a:p>
                  </a:txBody>
                  <a:tcPr anchor="b"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2725978"/>
                  </a:ext>
                </a:extLst>
              </a:tr>
              <a:tr h="272489"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  <a:defRPr/>
                      </a:pPr>
                      <a:endParaRPr lang="ko-KR" altLang="en-US" sz="1000" dirty="0">
                        <a:latin typeface="+mn-lt"/>
                      </a:endParaRPr>
                    </a:p>
                  </a:txBody>
                  <a:tcPr>
                    <a:lnL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2228872"/>
                  </a:ext>
                </a:extLst>
              </a:tr>
            </a:tbl>
          </a:graphicData>
        </a:graphic>
      </p:graphicFrame>
      <p:pic>
        <p:nvPicPr>
          <p:cNvPr id="17" name="그림 16">
            <a:extLst>
              <a:ext uri="{FF2B5EF4-FFF2-40B4-BE49-F238E27FC236}">
                <a16:creationId xmlns:a16="http://schemas.microsoft.com/office/drawing/2014/main" id="{D01A491C-D10D-1342-6FD4-4BBC0BCB8B92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77841" y="3725012"/>
            <a:ext cx="2813297" cy="452120"/>
          </a:xfrm>
          <a:prstGeom prst="rect">
            <a:avLst/>
          </a:prstGeom>
        </p:spPr>
      </p:pic>
      <p:sp>
        <p:nvSpPr>
          <p:cNvPr id="18" name="docshape8">
            <a:extLst>
              <a:ext uri="{FF2B5EF4-FFF2-40B4-BE49-F238E27FC236}">
                <a16:creationId xmlns:a16="http://schemas.microsoft.com/office/drawing/2014/main" id="{7E9C9231-8446-6948-D200-39318E04A1F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779837" y="2040158"/>
            <a:ext cx="3398520" cy="130683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rot="0" vert="horz" wrap="square" lIns="0" tIns="0" rIns="0" bIns="0" anchor="t" anchorCtr="0" upright="1">
            <a:noAutofit/>
          </a:bodyPr>
          <a:lstStyle/>
          <a:p>
            <a:pPr marL="63500" indent="-64135">
              <a:lnSpc>
                <a:spcPts val="1070"/>
              </a:lnSpc>
              <a:tabLst>
                <a:tab pos="64135" algn="l"/>
              </a:tabLst>
            </a:pPr>
            <a:r>
              <a:rPr lang="en-US" sz="1100" dirty="0">
                <a:effectLst/>
                <a:latin typeface="Calibri" panose="020F0502020204030204" pitchFamily="34" charset="0"/>
                <a:ea typeface="Calibri" panose="020F0502020204030204" pitchFamily="34" charset="0"/>
              </a:rPr>
              <a:t> 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070"/>
              </a:lnSpc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64135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Sony Starvis1/2.8”</a:t>
            </a:r>
            <a:r>
              <a:rPr lang="en-US" sz="1150" spc="-45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5Megapixel</a:t>
            </a:r>
            <a:r>
              <a:rPr lang="en-US" sz="1150" spc="-35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2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CMOS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63500">
              <a:lnSpc>
                <a:spcPts val="1070"/>
              </a:lnSpc>
              <a:tabLst>
                <a:tab pos="64135" algn="l"/>
              </a:tabLst>
            </a:pPr>
            <a:r>
              <a:rPr lang="en-US" sz="1150" spc="-20" dirty="0">
                <a:solidFill>
                  <a:srgbClr val="00B050"/>
                </a:solidFill>
                <a:effectLst/>
                <a:latin typeface="Arial" panose="020B0604020202020204" pitchFamily="34" charset="0"/>
                <a:ea typeface="맑은 고딕" panose="020B0503020000020004" pitchFamily="50" charset="-127"/>
              </a:rPr>
              <a:t>       (SONY IMX 335)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2.8~12mm Motorized Lens</a:t>
            </a:r>
            <a:r>
              <a:rPr lang="en-US" sz="115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	</a:t>
            </a:r>
          </a:p>
          <a:p>
            <a:pPr marL="342900" lvl="0" indent="-342900"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 Multi Streaming &amp; Codec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4615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Max.</a:t>
            </a:r>
            <a:r>
              <a:rPr lang="en-US" sz="1150" spc="-2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30fps</a:t>
            </a:r>
            <a:r>
              <a:rPr lang="en-US" sz="1100" spc="-1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@ </a:t>
            </a:r>
            <a:r>
              <a:rPr lang="en-US" sz="1100" b="1" dirty="0">
                <a:solidFill>
                  <a:srgbClr val="0070C0"/>
                </a:solidFill>
                <a:effectLst/>
                <a:latin typeface="Tahoma" panose="020B0604030504040204" pitchFamily="34" charset="0"/>
                <a:ea typeface="Calibri" panose="020F0502020204030204" pitchFamily="34" charset="0"/>
              </a:rPr>
              <a:t>2592(H) x 1944(V)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spcBef>
                <a:spcPts val="120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Support</a:t>
            </a:r>
            <a:r>
              <a:rPr lang="en-US" sz="1150" spc="-4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 </a:t>
            </a:r>
            <a:r>
              <a:rPr lang="en-US" sz="1150" spc="-2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PoE, DC12V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342900" lvl="0" indent="-342900">
              <a:lnSpc>
                <a:spcPts val="1260"/>
              </a:lnSpc>
              <a:spcBef>
                <a:spcPts val="115"/>
              </a:spcBef>
              <a:buClr>
                <a:srgbClr val="403F41"/>
              </a:buClr>
              <a:buSzPts val="1050"/>
              <a:buFont typeface="Calibri" panose="020F0502020204030204" pitchFamily="34" charset="0"/>
              <a:buChar char="·"/>
              <a:tabLst>
                <a:tab pos="93980" algn="l"/>
              </a:tabLst>
            </a:pPr>
            <a:r>
              <a:rPr lang="en-US" sz="1150" dirty="0">
                <a:solidFill>
                  <a:srgbClr val="403F41"/>
                </a:solidFill>
                <a:effectLst/>
                <a:latin typeface="Arial" panose="020B0604020202020204" pitchFamily="34" charset="0"/>
                <a:ea typeface="Calibri" panose="020F0502020204030204" pitchFamily="34" charset="0"/>
              </a:rPr>
              <a:t>IP66</a:t>
            </a:r>
            <a:endParaRPr lang="ko-KR" sz="11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21F552A8-AF02-A98F-D9F2-C5C0065363E8}"/>
              </a:ext>
            </a:extLst>
          </p:cNvPr>
          <p:cNvSpPr/>
          <p:nvPr/>
        </p:nvSpPr>
        <p:spPr>
          <a:xfrm>
            <a:off x="774395" y="857290"/>
            <a:ext cx="1789259" cy="346083"/>
          </a:xfrm>
          <a:prstGeom prst="rect">
            <a:avLst/>
          </a:prstGeom>
        </p:spPr>
        <p:txBody>
          <a:bodyPr wrap="square" lIns="68415" tIns="34208" rIns="68415" bIns="34208">
            <a:spAutoFit/>
          </a:bodyPr>
          <a:lstStyle/>
          <a:p>
            <a:r>
              <a:rPr lang="en-US" altLang="ko-KR" i="1" dirty="0">
                <a:solidFill>
                  <a:srgbClr val="1E6298"/>
                </a:solidFill>
              </a:rPr>
              <a:t>EL-CB500(5MP)</a:t>
            </a:r>
            <a:endParaRPr lang="ko-KR" altLang="en-US" i="1" dirty="0">
              <a:solidFill>
                <a:srgbClr val="1E6298"/>
              </a:solidFill>
            </a:endParaRPr>
          </a:p>
        </p:txBody>
      </p:sp>
      <p:sp>
        <p:nvSpPr>
          <p:cNvPr id="16" name="직사각형 15">
            <a:extLst>
              <a:ext uri="{FF2B5EF4-FFF2-40B4-BE49-F238E27FC236}">
                <a16:creationId xmlns:a16="http://schemas.microsoft.com/office/drawing/2014/main" id="{46E6B416-07E5-7A21-425D-2A6307D3F1A1}"/>
              </a:ext>
            </a:extLst>
          </p:cNvPr>
          <p:cNvSpPr/>
          <p:nvPr/>
        </p:nvSpPr>
        <p:spPr>
          <a:xfrm>
            <a:off x="1064648" y="1188910"/>
            <a:ext cx="1789259" cy="222972"/>
          </a:xfrm>
          <a:prstGeom prst="rect">
            <a:avLst/>
          </a:prstGeom>
        </p:spPr>
        <p:txBody>
          <a:bodyPr wrap="none" lIns="68415" tIns="34208" rIns="68415" bIns="34208">
            <a:spAutoFit/>
          </a:bodyPr>
          <a:lstStyle/>
          <a:p>
            <a:r>
              <a:rPr lang="en-US" altLang="ko-KR" sz="1000" i="1" dirty="0">
                <a:solidFill>
                  <a:srgbClr val="58585B"/>
                </a:solidFill>
              </a:rPr>
              <a:t>Sony </a:t>
            </a:r>
            <a:r>
              <a:rPr lang="en-US" altLang="ko-KR" sz="1000" i="1" dirty="0" err="1">
                <a:solidFill>
                  <a:srgbClr val="58585B"/>
                </a:solidFill>
              </a:rPr>
              <a:t>Starvis</a:t>
            </a:r>
            <a:r>
              <a:rPr lang="en-US" altLang="ko-KR" sz="1000" i="1" dirty="0">
                <a:solidFill>
                  <a:srgbClr val="58585B"/>
                </a:solidFill>
              </a:rPr>
              <a:t> 5MP Bullet Camera</a:t>
            </a:r>
            <a:endParaRPr lang="ko-KR" altLang="en-US" sz="1000" i="1" dirty="0">
              <a:solidFill>
                <a:srgbClr val="58585B"/>
              </a:solidFill>
            </a:endParaRPr>
          </a:p>
        </p:txBody>
      </p:sp>
      <p:pic>
        <p:nvPicPr>
          <p:cNvPr id="13" name="Picture 5">
            <a:extLst>
              <a:ext uri="{FF2B5EF4-FFF2-40B4-BE49-F238E27FC236}">
                <a16:creationId xmlns:a16="http://schemas.microsoft.com/office/drawing/2014/main" id="{59D2C027-59CB-A122-0ACD-DD40464C5C3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052195" y="796216"/>
            <a:ext cx="664164" cy="4071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2" name="그림 1">
            <a:extLst>
              <a:ext uri="{FF2B5EF4-FFF2-40B4-BE49-F238E27FC236}">
                <a16:creationId xmlns:a16="http://schemas.microsoft.com/office/drawing/2014/main" id="{3D5A145D-6E57-17BF-1516-D38120481D80}"/>
              </a:ext>
            </a:extLst>
      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774395" y="1770230"/>
            <a:ext cx="2369172" cy="175111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07719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BFF7E-510E-0E58-8E11-4548132115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B5E3AE15-646E-BDBE-FC9D-5087BA2DE5B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9675" cy="1043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9B52C5BE-3CB8-B9C4-85E3-0F5665C5EF04}"/>
              </a:ext>
            </a:extLst>
          </p:cNvPr>
          <p:cNvSpPr/>
          <p:nvPr/>
        </p:nvSpPr>
        <p:spPr>
          <a:xfrm>
            <a:off x="171450" y="171449"/>
            <a:ext cx="7229476" cy="101250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altLang="ko-KR" sz="2036"/>
              <a:t>-</a:t>
            </a:r>
            <a:endParaRPr lang="ko-KR" altLang="en-US" sz="2036"/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9CCCA846-A85D-732E-0B3A-6B469FEE1238}"/>
              </a:ext>
            </a:extLst>
          </p:cNvPr>
          <p:cNvSpPr/>
          <p:nvPr/>
        </p:nvSpPr>
        <p:spPr>
          <a:xfrm>
            <a:off x="588864" y="743884"/>
            <a:ext cx="1508734" cy="346083"/>
          </a:xfrm>
          <a:prstGeom prst="rect">
            <a:avLst/>
          </a:prstGeom>
        </p:spPr>
        <p:txBody>
          <a:bodyPr wrap="square" lIns="68415" tIns="34208" rIns="68415" bIns="34208">
            <a:spAutoFit/>
          </a:bodyPr>
          <a:lstStyle/>
          <a:p>
            <a:r>
              <a:rPr lang="en-US" altLang="ko-KR" i="1" dirty="0">
                <a:solidFill>
                  <a:srgbClr val="1E6298"/>
                </a:solidFill>
              </a:rPr>
              <a:t>EL-CB500</a:t>
            </a:r>
          </a:p>
        </p:txBody>
      </p:sp>
      <p:graphicFrame>
        <p:nvGraphicFramePr>
          <p:cNvPr id="2" name="표 1">
            <a:extLst>
              <a:ext uri="{FF2B5EF4-FFF2-40B4-BE49-F238E27FC236}">
                <a16:creationId xmlns:a16="http://schemas.microsoft.com/office/drawing/2014/main" id="{0740551A-8142-765C-B84D-989FD6671022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44123378"/>
              </p:ext>
            </p:extLst>
          </p:nvPr>
        </p:nvGraphicFramePr>
        <p:xfrm>
          <a:off x="808853" y="1608615"/>
          <a:ext cx="5911602" cy="3671519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52467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759135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29209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Image sensor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Sony 1/2.8" </a:t>
                      </a:r>
                      <a:r>
                        <a:rPr lang="en-US" altLang="ko-KR" sz="1000" b="0" dirty="0" err="1">
                          <a:solidFill>
                            <a:schemeClr val="tx1"/>
                          </a:solidFill>
                        </a:rPr>
                        <a:t>Starvis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CMOS 5MP Sensor (IMX335)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8052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 smtClean="0">
                          <a:solidFill>
                            <a:schemeClr val="dk1"/>
                          </a:solidFill>
                        </a:rPr>
                        <a:t>Number </a:t>
                      </a: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of Effective Pixel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755934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de-DE" altLang="ko-KR" sz="1000" kern="1200" dirty="0">
                          <a:solidFill>
                            <a:schemeClr val="dk1"/>
                          </a:solidFill>
                        </a:rPr>
                        <a:t>2592(H) x 1944(V)</a:t>
                      </a:r>
                      <a:r>
                        <a:rPr lang="ko-KR" altLang="en-US" sz="1000" kern="1200" dirty="0">
                          <a:solidFill>
                            <a:schemeClr val="dk1"/>
                          </a:solidFill>
                        </a:rPr>
                        <a:t> </a:t>
                      </a:r>
                      <a:r>
                        <a:rPr lang="de-DE" altLang="ko-KR" sz="1000" kern="1200" dirty="0">
                          <a:solidFill>
                            <a:schemeClr val="dk1"/>
                          </a:solidFill>
                        </a:rPr>
                        <a:t>5Megapixels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280528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</a:rPr>
                        <a:t>Min. illumination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0.001 Lux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AWB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/>
                        <a:t>Auto / Manual/ATW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794897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Slow shutter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Auto/Off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173099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WDR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On / Off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43105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BLC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On / Off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158970206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/>
                        <a:t>3DNR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/>
                        <a:t>Auto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486828568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Shutter Speed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pt-BR" altLang="ko-KR" sz="1000" dirty="0"/>
                        <a:t>Auto / Manual (1/30 ~ 1/30,000 Sec)</a:t>
                      </a:r>
                      <a:endParaRPr lang="en-US" altLang="ko-KR" sz="1000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522886237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AGC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fr-FR" altLang="ko-KR" sz="1000" kern="1200" dirty="0">
                          <a:solidFill>
                            <a:schemeClr val="dk1"/>
                          </a:solidFill>
                        </a:rPr>
                        <a:t>Auto</a:t>
                      </a:r>
                      <a:endParaRPr lang="en-US" altLang="ko-KR" sz="2800" b="0" i="0" u="none" strike="noStrike" kern="1200" baseline="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762325721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Day &amp; Night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Auto / Color / BW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25596828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Image </a:t>
                      </a:r>
                      <a:r>
                        <a:rPr lang="en-US" altLang="ko-KR" sz="1000" b="1" dirty="0" err="1">
                          <a:solidFill>
                            <a:schemeClr val="tx1"/>
                          </a:solidFill>
                        </a:rPr>
                        <a:t>Effiect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Mirror, Flip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36872186"/>
                  </a:ext>
                </a:extLst>
              </a:tr>
              <a:tr h="231711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Motion Detection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Yes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37719096"/>
                  </a:ext>
                </a:extLst>
              </a:tr>
              <a:tr h="272999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Privacy Mask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</a:rPr>
                        <a:t> 4 Blocks (On / Off)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39181998"/>
                  </a:ext>
                </a:extLst>
              </a:tr>
            </a:tbl>
          </a:graphicData>
        </a:graphic>
      </p:graphicFrame>
      <p:sp>
        <p:nvSpPr>
          <p:cNvPr id="5" name="직사각형 4">
            <a:extLst>
              <a:ext uri="{FF2B5EF4-FFF2-40B4-BE49-F238E27FC236}">
                <a16:creationId xmlns:a16="http://schemas.microsoft.com/office/drawing/2014/main" id="{14CCBA3F-8E15-01FE-A937-4E2C77200E33}"/>
              </a:ext>
            </a:extLst>
          </p:cNvPr>
          <p:cNvSpPr/>
          <p:nvPr/>
        </p:nvSpPr>
        <p:spPr>
          <a:xfrm>
            <a:off x="802502" y="1201298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/>
              <a:t>Camera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5AD1AD60-0096-2DD9-63C4-2231629FBADD}"/>
              </a:ext>
            </a:extLst>
          </p:cNvPr>
          <p:cNvSpPr/>
          <p:nvPr/>
        </p:nvSpPr>
        <p:spPr>
          <a:xfrm>
            <a:off x="820860" y="5355480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 dirty="0"/>
              <a:t>Video</a:t>
            </a: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8DAFD650-0B77-F66A-452E-AFFCB58487A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2530404"/>
              </p:ext>
            </p:extLst>
          </p:nvPr>
        </p:nvGraphicFramePr>
        <p:xfrm>
          <a:off x="830387" y="5781416"/>
          <a:ext cx="5911602" cy="1263913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52467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759135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2783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Video compression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Simultaneous Multi Codec (H.265 / H.264 / MJPEG)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783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Resolution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Max. 30fps@ 2592(H) </a:t>
                      </a:r>
                      <a:r>
                        <a:rPr lang="pt-BR" altLang="ko-KR" sz="1000" kern="1200" dirty="0" err="1">
                          <a:solidFill>
                            <a:schemeClr val="dk1"/>
                          </a:solidFill>
                        </a:rPr>
                        <a:t>x</a:t>
                      </a: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 1944(V)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27951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</a:rPr>
                        <a:t>Triple-Stream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Main Stream(2592P),  Sub-Stream(1080P),  Trip-stream(320P)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  <a:tr h="303793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Bitrate Control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/>
                        <a:t>CBR/VBR, Network Bandwidth Control</a:t>
                      </a:r>
                      <a:endParaRPr lang="ko-KR" altLang="en-US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+mn-cs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794897"/>
                  </a:ext>
                </a:extLst>
              </a:tr>
            </a:tbl>
          </a:graphicData>
        </a:graphic>
      </p:graphicFrame>
      <p:sp>
        <p:nvSpPr>
          <p:cNvPr id="9" name="직사각형 8">
            <a:extLst>
              <a:ext uri="{FF2B5EF4-FFF2-40B4-BE49-F238E27FC236}">
                <a16:creationId xmlns:a16="http://schemas.microsoft.com/office/drawing/2014/main" id="{41FCFA50-3C13-7DFE-C81D-7455C02E083B}"/>
              </a:ext>
            </a:extLst>
          </p:cNvPr>
          <p:cNvSpPr/>
          <p:nvPr/>
        </p:nvSpPr>
        <p:spPr>
          <a:xfrm>
            <a:off x="830387" y="7121881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altLang="ko-KR" sz="1400"/>
              <a:t>Network</a:t>
            </a:r>
            <a:endParaRPr lang="en-US" altLang="ko-KR" sz="1400" dirty="0"/>
          </a:p>
        </p:txBody>
      </p:sp>
      <p:graphicFrame>
        <p:nvGraphicFramePr>
          <p:cNvPr id="10" name="표 9">
            <a:extLst>
              <a:ext uri="{FF2B5EF4-FFF2-40B4-BE49-F238E27FC236}">
                <a16:creationId xmlns:a16="http://schemas.microsoft.com/office/drawing/2014/main" id="{87A46F71-92F8-95B4-94F1-2F77FB8878A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54291113"/>
              </p:ext>
            </p:extLst>
          </p:nvPr>
        </p:nvGraphicFramePr>
        <p:xfrm>
          <a:off x="830387" y="7509318"/>
          <a:ext cx="5911602" cy="2141324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152467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759135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505691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Network Protocol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TCP/IP, HTTP, RTP/RTSP,UDP, DHCP, FTP, SMTP, NTP, ARP, ICMP, DDNS, </a:t>
                      </a:r>
                      <a:r>
                        <a:rPr lang="en-US" altLang="ko-KR" sz="1000" b="0" dirty="0" err="1">
                          <a:solidFill>
                            <a:schemeClr val="tx1"/>
                          </a:solidFill>
                        </a:rPr>
                        <a:t>ONViF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850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Connection Mode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de-DE" altLang="ko-KR" sz="1000" kern="1200" dirty="0">
                          <a:solidFill>
                            <a:schemeClr val="dk1"/>
                          </a:solidFill>
                        </a:rPr>
                        <a:t>Fixed IP, DHCP,DDNS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2850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Max. User Access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Up to 10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  <a:tr h="235405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>
                          <a:latin typeface="+mn-ea"/>
                          <a:ea typeface="+mn-ea"/>
                        </a:rPr>
                        <a:t>Security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dirty="0"/>
                        <a:t>WS-Security, RTSP Access Control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488794897"/>
                  </a:ext>
                </a:extLst>
              </a:tr>
              <a:tr h="235405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dirty="0" err="1"/>
                        <a:t>Onvif</a:t>
                      </a:r>
                      <a:r>
                        <a:rPr lang="en-US" altLang="ko-KR" sz="1000" b="1" dirty="0"/>
                        <a:t> Compliance</a:t>
                      </a:r>
                      <a:endParaRPr lang="en-US" altLang="ko-KR" sz="1000" b="1" dirty="0"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Yes</a:t>
                      </a:r>
                      <a:endParaRPr lang="ko-KR" altLang="en-US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23173099"/>
                  </a:ext>
                </a:extLst>
              </a:tr>
              <a:tr h="464924"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</a:rPr>
                        <a:t>Remote Monitoring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All Kinds of Web Browser (I/E, Safari, Chrome, Firefox)</a:t>
                      </a:r>
                    </a:p>
                    <a:p>
                      <a:pPr marL="0" marR="0" lvl="0" indent="0" algn="l" defTabSz="914235" rtl="0" eaLnBrk="1" fontAlgn="auto" latinLnBrk="1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CMS &amp; </a:t>
                      </a:r>
                      <a:r>
                        <a:rPr lang="en-US" altLang="ko-KR" sz="1000" dirty="0" err="1">
                          <a:solidFill>
                            <a:schemeClr val="tx1"/>
                          </a:solidFill>
                        </a:rPr>
                        <a:t>MobileViewer</a:t>
                      </a:r>
                      <a:r>
                        <a:rPr lang="en-US" altLang="ko-KR" sz="1000" dirty="0">
                          <a:solidFill>
                            <a:schemeClr val="tx1"/>
                          </a:solidFill>
                        </a:rPr>
                        <a:t> (iPhone &amp; Android)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238343105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34580205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1A6C93A-2BE2-4A9B-A907-DB888703BF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" name="Picture 2">
            <a:extLst>
              <a:ext uri="{FF2B5EF4-FFF2-40B4-BE49-F238E27FC236}">
                <a16:creationId xmlns:a16="http://schemas.microsoft.com/office/drawing/2014/main" id="{F10CF88E-5CB6-A408-8E0D-6D5DF1459E1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7559675" cy="10439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2" name="직사각형 11">
            <a:extLst>
              <a:ext uri="{FF2B5EF4-FFF2-40B4-BE49-F238E27FC236}">
                <a16:creationId xmlns:a16="http://schemas.microsoft.com/office/drawing/2014/main" id="{A8813CE8-8E5C-8EC7-B06D-E3067AB7B7D7}"/>
              </a:ext>
            </a:extLst>
          </p:cNvPr>
          <p:cNvSpPr/>
          <p:nvPr/>
        </p:nvSpPr>
        <p:spPr>
          <a:xfrm>
            <a:off x="171450" y="171449"/>
            <a:ext cx="7229476" cy="10125075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88900" dist="63500" dir="2700000" algn="tl" rotWithShape="0">
              <a:prstClr val="black">
                <a:alpha val="50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ctr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2036" b="0" i="0" u="none" strike="noStrike" kern="1200" cap="none" spc="0" normalizeH="0" baseline="0" noProof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floor plan</a:t>
            </a:r>
            <a:endParaRPr kumimoji="0" lang="ko-KR" altLang="en-US" sz="2036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맑은 고딕" panose="020B0503020000020004" pitchFamily="50" charset="-127"/>
              <a:cs typeface="+mn-cs"/>
            </a:endParaRPr>
          </a:p>
        </p:txBody>
      </p:sp>
      <p:sp>
        <p:nvSpPr>
          <p:cNvPr id="15" name="직사각형 14">
            <a:extLst>
              <a:ext uri="{FF2B5EF4-FFF2-40B4-BE49-F238E27FC236}">
                <a16:creationId xmlns:a16="http://schemas.microsoft.com/office/drawing/2014/main" id="{77ACF66E-96E3-0E10-E900-D4CDFDCD1E4F}"/>
              </a:ext>
            </a:extLst>
          </p:cNvPr>
          <p:cNvSpPr/>
          <p:nvPr/>
        </p:nvSpPr>
        <p:spPr>
          <a:xfrm>
            <a:off x="588864" y="743884"/>
            <a:ext cx="1508734" cy="346083"/>
          </a:xfrm>
          <a:prstGeom prst="rect">
            <a:avLst/>
          </a:prstGeom>
        </p:spPr>
        <p:txBody>
          <a:bodyPr wrap="square" lIns="68415" tIns="34208" rIns="68415" bIns="34208">
            <a:spAutoFit/>
          </a:bodyPr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800" b="0" i="1" u="none" strike="noStrike" kern="1200" cap="none" spc="0" normalizeH="0" baseline="0" noProof="0" dirty="0">
                <a:ln>
                  <a:noFill/>
                </a:ln>
                <a:solidFill>
                  <a:srgbClr val="1E6298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EL-CB500</a:t>
            </a:r>
          </a:p>
        </p:txBody>
      </p:sp>
      <p:sp>
        <p:nvSpPr>
          <p:cNvPr id="5" name="직사각형 4">
            <a:extLst>
              <a:ext uri="{FF2B5EF4-FFF2-40B4-BE49-F238E27FC236}">
                <a16:creationId xmlns:a16="http://schemas.microsoft.com/office/drawing/2014/main" id="{ECEFF34D-DA48-15F4-10CC-9291B95E95C6}"/>
              </a:ext>
            </a:extLst>
          </p:cNvPr>
          <p:cNvSpPr/>
          <p:nvPr/>
        </p:nvSpPr>
        <p:spPr>
          <a:xfrm>
            <a:off x="802502" y="1201298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External Terminals</a:t>
            </a:r>
          </a:p>
        </p:txBody>
      </p:sp>
      <p:sp>
        <p:nvSpPr>
          <p:cNvPr id="6" name="직사각형 5">
            <a:extLst>
              <a:ext uri="{FF2B5EF4-FFF2-40B4-BE49-F238E27FC236}">
                <a16:creationId xmlns:a16="http://schemas.microsoft.com/office/drawing/2014/main" id="{8BF6614F-74B6-5CEC-9C26-D809377B1746}"/>
              </a:ext>
            </a:extLst>
          </p:cNvPr>
          <p:cNvSpPr/>
          <p:nvPr/>
        </p:nvSpPr>
        <p:spPr>
          <a:xfrm>
            <a:off x="802502" y="2584770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Environment</a:t>
            </a:r>
          </a:p>
        </p:txBody>
      </p:sp>
      <p:graphicFrame>
        <p:nvGraphicFramePr>
          <p:cNvPr id="8" name="표 7">
            <a:extLst>
              <a:ext uri="{FF2B5EF4-FFF2-40B4-BE49-F238E27FC236}">
                <a16:creationId xmlns:a16="http://schemas.microsoft.com/office/drawing/2014/main" id="{0D12EE7B-CEBF-554F-6DEB-C6E29E51B69E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7552501"/>
              </p:ext>
            </p:extLst>
          </p:nvPr>
        </p:nvGraphicFramePr>
        <p:xfrm>
          <a:off x="802502" y="1572829"/>
          <a:ext cx="5911602" cy="900610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696072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215530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3089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LAN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10/100BaseT LAN (auto MDIX)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27838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Factory Reset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Supported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  <a:tr h="168614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kern="1200" dirty="0">
                          <a:solidFill>
                            <a:schemeClr val="dk1"/>
                          </a:solidFill>
                          <a:effectLst/>
                        </a:rPr>
                        <a:t>Other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algn="l" defTabSz="914235" rtl="0" eaLnBrk="1" fontAlgn="auto" latinLnBrk="1" hangingPunct="1">
                        <a:lnSpc>
                          <a:spcPct val="15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altLang="ko-KR" sz="1000" kern="1200" dirty="0">
                          <a:solidFill>
                            <a:schemeClr val="dk1"/>
                          </a:solidFill>
                          <a:effectLst/>
                        </a:rPr>
                        <a:t>Line in / Line out / DC 12V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915223157"/>
                  </a:ext>
                </a:extLst>
              </a:tr>
            </a:tbl>
          </a:graphicData>
        </a:graphic>
      </p:graphicFrame>
      <p:graphicFrame>
        <p:nvGraphicFramePr>
          <p:cNvPr id="3" name="표 2">
            <a:extLst>
              <a:ext uri="{FF2B5EF4-FFF2-40B4-BE49-F238E27FC236}">
                <a16:creationId xmlns:a16="http://schemas.microsoft.com/office/drawing/2014/main" id="{0CC8B09C-FADA-061C-5D5E-BE4C91358E41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81950540"/>
              </p:ext>
            </p:extLst>
          </p:nvPr>
        </p:nvGraphicFramePr>
        <p:xfrm>
          <a:off x="802502" y="2959230"/>
          <a:ext cx="5917953" cy="680177"/>
        </p:xfrm>
        <a:graphic>
          <a:graphicData uri="http://schemas.openxmlformats.org/drawingml/2006/table">
            <a:tbl>
              <a:tblPr bandRow="1">
                <a:tableStyleId>{5C22544A-7EE6-4342-B048-85BDC9FD1C3A}</a:tableStyleId>
              </a:tblPr>
              <a:tblGrid>
                <a:gridCol w="2722576">
                  <a:extLst>
                    <a:ext uri="{9D8B030D-6E8A-4147-A177-3AD203B41FA5}">
                      <a16:colId xmlns:a16="http://schemas.microsoft.com/office/drawing/2014/main" val="3402120619"/>
                    </a:ext>
                  </a:extLst>
                </a:gridCol>
                <a:gridCol w="3195377">
                  <a:extLst>
                    <a:ext uri="{9D8B030D-6E8A-4147-A177-3AD203B41FA5}">
                      <a16:colId xmlns:a16="http://schemas.microsoft.com/office/drawing/2014/main" val="2242664202"/>
                    </a:ext>
                  </a:extLst>
                </a:gridCol>
              </a:tblGrid>
              <a:tr h="335477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</a:rPr>
                        <a:t>Operating Temperature / Humidity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-10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℃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~ 50</a:t>
                      </a:r>
                      <a:r>
                        <a:rPr lang="ko-KR" altLang="en-US" sz="1000" b="0" dirty="0">
                          <a:solidFill>
                            <a:schemeClr val="tx1"/>
                          </a:solidFill>
                        </a:rPr>
                        <a:t>℃</a:t>
                      </a:r>
                      <a:r>
                        <a:rPr lang="en-US" altLang="ko-KR" sz="1000" b="0" dirty="0">
                          <a:solidFill>
                            <a:schemeClr val="tx1"/>
                          </a:solidFill>
                        </a:rPr>
                        <a:t> / Less than 90% RH</a:t>
                      </a:r>
                      <a:endParaRPr lang="en-US" altLang="ko-KR" sz="1000" b="0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2878198528"/>
                  </a:ext>
                </a:extLst>
              </a:tr>
              <a:tr h="344700">
                <a:tc>
                  <a:txBody>
                    <a:bodyPr/>
                    <a:lstStyle/>
                    <a:p>
                      <a:pPr latinLnBrk="1"/>
                      <a:r>
                        <a:rPr lang="en-US" altLang="ko-KR" sz="1000" b="1" dirty="0">
                          <a:solidFill>
                            <a:schemeClr val="tx1"/>
                          </a:solidFill>
                          <a:latin typeface="+mn-ea"/>
                          <a:ea typeface="+mn-ea"/>
                        </a:rPr>
                        <a:t>Power</a:t>
                      </a:r>
                      <a:endParaRPr lang="ko-KR" altLang="en-US" sz="1000" b="1" dirty="0">
                        <a:solidFill>
                          <a:schemeClr val="tx1"/>
                        </a:solidFill>
                        <a:latin typeface="+mn-ea"/>
                        <a:ea typeface="+mn-ea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lnSpc>
                          <a:spcPct val="150000"/>
                        </a:lnSpc>
                      </a:pPr>
                      <a:r>
                        <a:rPr lang="pt-BR" altLang="ko-KR" sz="1000" kern="1200" dirty="0">
                          <a:solidFill>
                            <a:schemeClr val="dk1"/>
                          </a:solidFill>
                        </a:rPr>
                        <a:t>DC 12V / 0.11A</a:t>
                      </a:r>
                      <a:endParaRPr lang="en-US" altLang="ko-KR" sz="1000" kern="1200" dirty="0">
                        <a:solidFill>
                          <a:schemeClr val="dk1"/>
                        </a:solidFill>
                        <a:latin typeface="+mn-ea"/>
                        <a:ea typeface="+mn-ea"/>
                        <a:cs typeface="Arial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58461119"/>
                  </a:ext>
                </a:extLst>
              </a:tr>
            </a:tbl>
          </a:graphicData>
        </a:graphic>
      </p:graphicFrame>
      <p:sp>
        <p:nvSpPr>
          <p:cNvPr id="14" name="직사각형 13">
            <a:extLst>
              <a:ext uri="{FF2B5EF4-FFF2-40B4-BE49-F238E27FC236}">
                <a16:creationId xmlns:a16="http://schemas.microsoft.com/office/drawing/2014/main" id="{E3DFAC8E-9166-DB65-5D17-E7A37AF1A166}"/>
              </a:ext>
            </a:extLst>
          </p:cNvPr>
          <p:cNvSpPr/>
          <p:nvPr/>
        </p:nvSpPr>
        <p:spPr>
          <a:xfrm>
            <a:off x="796151" y="3737761"/>
            <a:ext cx="5917953" cy="276106"/>
          </a:xfrm>
          <a:prstGeom prst="rect">
            <a:avLst/>
          </a:prstGeom>
          <a:solidFill>
            <a:schemeClr val="accent5"/>
          </a:solidFill>
          <a:ln>
            <a:solidFill>
              <a:schemeClr val="bg1"/>
            </a:solidFill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marL="0" marR="0" lvl="0" indent="0" algn="l" defTabSz="4572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altLang="ko-KR" sz="1400" b="0" i="0" u="none" strike="noStrike" kern="1200" cap="none" spc="0" normalizeH="0" baseline="0" noProof="0" dirty="0">
                <a:ln>
                  <a:noFill/>
                </a:ln>
                <a:solidFill>
                  <a:prstClr val="white"/>
                </a:solidFill>
                <a:effectLst/>
                <a:uLnTx/>
                <a:uFillTx/>
                <a:latin typeface="Calibri" panose="020F0502020204030204"/>
                <a:ea typeface="맑은 고딕" panose="020B0503020000020004" pitchFamily="50" charset="-127"/>
                <a:cs typeface="+mn-cs"/>
              </a:rPr>
              <a:t>floor plan</a:t>
            </a:r>
          </a:p>
        </p:txBody>
      </p:sp>
      <p:grpSp>
        <p:nvGrpSpPr>
          <p:cNvPr id="2" name="그룹 1">
            <a:extLst>
              <a:ext uri="{FF2B5EF4-FFF2-40B4-BE49-F238E27FC236}">
                <a16:creationId xmlns:a16="http://schemas.microsoft.com/office/drawing/2014/main" id="{3B3D579E-74EF-D53E-0791-2E340B47D95B}"/>
              </a:ext>
            </a:extLst>
          </p:cNvPr>
          <p:cNvGrpSpPr/>
          <p:nvPr/>
        </p:nvGrpSpPr>
        <p:grpSpPr>
          <a:xfrm>
            <a:off x="2418872" y="7510461"/>
            <a:ext cx="2734631" cy="688338"/>
            <a:chOff x="0" y="0"/>
            <a:chExt cx="2940299" cy="764540"/>
          </a:xfrm>
        </p:grpSpPr>
        <p:grpSp>
          <p:nvGrpSpPr>
            <p:cNvPr id="4" name="docshapegroup9">
              <a:extLst>
                <a:ext uri="{FF2B5EF4-FFF2-40B4-BE49-F238E27FC236}">
                  <a16:creationId xmlns:a16="http://schemas.microsoft.com/office/drawing/2014/main" id="{FA8193E7-11F6-D7A9-36C7-7366044E7449}"/>
                </a:ext>
              </a:extLst>
            </p:cNvPr>
            <p:cNvGrpSpPr>
              <a:grpSpLocks/>
            </p:cNvGrpSpPr>
            <p:nvPr/>
          </p:nvGrpSpPr>
          <p:grpSpPr bwMode="auto">
            <a:xfrm>
              <a:off x="1950720" y="243840"/>
              <a:ext cx="989579" cy="288926"/>
              <a:chOff x="0" y="0"/>
              <a:chExt cx="969" cy="267"/>
            </a:xfrm>
          </p:grpSpPr>
          <p:pic>
            <p:nvPicPr>
              <p:cNvPr id="13" name="docshape10">
                <a:extLst>
                  <a:ext uri="{FF2B5EF4-FFF2-40B4-BE49-F238E27FC236}">
                    <a16:creationId xmlns:a16="http://schemas.microsoft.com/office/drawing/2014/main" id="{A928A95B-BF9F-C368-D7FB-293EF02F2052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3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311" y="90"/>
                <a:ext cx="473" cy="1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6" name="docshape11">
                <a:extLst>
                  <a:ext uri="{FF2B5EF4-FFF2-40B4-BE49-F238E27FC236}">
                    <a16:creationId xmlns:a16="http://schemas.microsoft.com/office/drawing/2014/main" id="{BB473C3C-BDA7-27A9-8EDA-81E0E7E3646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4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838" y="90"/>
                <a:ext cx="131" cy="16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  <p:pic>
            <p:nvPicPr>
              <p:cNvPr id="18" name="docshape12">
                <a:extLst>
                  <a:ext uri="{FF2B5EF4-FFF2-40B4-BE49-F238E27FC236}">
                    <a16:creationId xmlns:a16="http://schemas.microsoft.com/office/drawing/2014/main" id="{E9DE757D-36E2-9290-3690-32274FC02A19}"/>
                  </a:ext>
                </a:extLst>
              </p:cNvPr>
              <p:cNvPicPr>
                <a:picLocks noChangeAspect="1" noChangeArrowheads="1"/>
              </p:cNvPicPr>
              <p:nvPr/>
            </p:nvPicPr>
            <p:blipFill>
              <a:blip r:embed="rId5">
                <a:extLst>
                  <a:ext uri="{28A0092B-C50C-407E-A947-70E740481C1C}">
                    <a14:useLocalDpi xmlns:a14="http://schemas.microsoft.com/office/drawing/2010/main" val="0"/>
                  </a:ext>
                </a:extLst>
              </a:blip>
              <a:srcRect/>
              <a:stretch>
                <a:fillRect/>
              </a:stretch>
            </p:blipFill>
            <p:spPr bwMode="auto">
              <a:xfrm>
                <a:off x="0" y="0"/>
                <a:ext cx="267" cy="267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</p:pic>
        </p:grpSp>
        <p:pic>
          <p:nvPicPr>
            <p:cNvPr id="7" name="그림 6">
              <a:extLst>
                <a:ext uri="{FF2B5EF4-FFF2-40B4-BE49-F238E27FC236}">
                  <a16:creationId xmlns:a16="http://schemas.microsoft.com/office/drawing/2014/main" id="{DC3D5D1F-B85B-C331-7457-B92B2C08D37A}"/>
                </a:ext>
              </a:extLst>
            </p:cNvPr>
            <p:cNvPicPr>
              <a:picLocks noChangeAspect="1"/>
            </p:cNvPicPr>
            <p:nvPr/>
          </p:nvPicPr>
          <p:blipFill>
            <a:blip r:embed="rId6"/>
            <a:stretch>
              <a:fillRect/>
            </a:stretch>
          </p:blipFill>
          <p:spPr>
            <a:xfrm>
              <a:off x="571500" y="83820"/>
              <a:ext cx="403860" cy="579120"/>
            </a:xfrm>
            <a:prstGeom prst="rect">
              <a:avLst/>
            </a:prstGeom>
          </p:spPr>
        </p:pic>
        <p:pic>
          <p:nvPicPr>
            <p:cNvPr id="9" name="그림 8">
              <a:extLst>
                <a:ext uri="{FF2B5EF4-FFF2-40B4-BE49-F238E27FC236}">
                  <a16:creationId xmlns:a16="http://schemas.microsoft.com/office/drawing/2014/main" id="{2F33ABC5-4E8E-B04B-4F64-72EF5DCD125A}"/>
                </a:ext>
              </a:extLst>
            </p:cNvPr>
            <p:cNvPicPr>
              <a:picLocks noChangeAspect="1"/>
            </p:cNvPicPr>
            <p:nvPr/>
          </p:nvPicPr>
          <p:blipFill>
            <a:blip r:embed="rId7"/>
            <a:stretch>
              <a:fillRect/>
            </a:stretch>
          </p:blipFill>
          <p:spPr>
            <a:xfrm>
              <a:off x="0" y="76200"/>
              <a:ext cx="508000" cy="618490"/>
            </a:xfrm>
            <a:prstGeom prst="rect">
              <a:avLst/>
            </a:prstGeom>
          </p:spPr>
        </p:pic>
        <p:pic>
          <p:nvPicPr>
            <p:cNvPr id="10" name="Picture 2">
              <a:extLst>
                <a:ext uri="{FF2B5EF4-FFF2-40B4-BE49-F238E27FC236}">
                  <a16:creationId xmlns:a16="http://schemas.microsoft.com/office/drawing/2014/main" id="{F31F5D12-14E7-33C3-0CFB-35D24E0B5EF8}"/>
                </a:ext>
              </a:extLst>
            </p:cNvPr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89660" y="0"/>
              <a:ext cx="695960" cy="764540"/>
            </a:xfrm>
            <a:prstGeom prst="rect">
              <a:avLst/>
            </a:prstGeom>
            <a:noFill/>
            <a:ln>
              <a:noFill/>
            </a:ln>
          </p:spPr>
        </p:pic>
      </p:grpSp>
      <p:pic>
        <p:nvPicPr>
          <p:cNvPr id="19" name="그림 18">
            <a:extLst>
              <a:ext uri="{FF2B5EF4-FFF2-40B4-BE49-F238E27FC236}">
                <a16:creationId xmlns:a16="http://schemas.microsoft.com/office/drawing/2014/main" id="{6E79E77E-4D5C-D3D1-05B7-1FE816AA5095}"/>
              </a:ext>
            </a:extLst>
          </p:cNvPr>
          <p:cNvPicPr>
            <a:picLocks noChangeAspect="1"/>
          </p:cNvPicPr>
          <p:nvPr/>
        </p:nvPicPr>
        <p:blipFill>
          <a:blip r:embed="rId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728788" y="4583013"/>
            <a:ext cx="4221796" cy="207864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3464342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 테마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테마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테마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409</TotalTime>
  <Words>398</Words>
  <Application>Microsoft Office PowerPoint</Application>
  <PresentationFormat>사용자 지정</PresentationFormat>
  <Paragraphs>99</Paragraphs>
  <Slides>3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5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3</vt:i4>
      </vt:variant>
    </vt:vector>
  </HeadingPairs>
  <TitlesOfParts>
    <vt:vector size="9" baseType="lpstr">
      <vt:lpstr>맑은 고딕</vt:lpstr>
      <vt:lpstr>Arial</vt:lpstr>
      <vt:lpstr>Calibri</vt:lpstr>
      <vt:lpstr>Calibri Light</vt:lpstr>
      <vt:lpstr>Tahoma</vt:lpstr>
      <vt:lpstr>Office 테마</vt:lpstr>
      <vt:lpstr>PowerPoint 프레젠테이션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프레젠테이션</dc:title>
  <dc:creator>현관 백</dc:creator>
  <cp:lastModifiedBy>i712700A</cp:lastModifiedBy>
  <cp:revision>24</cp:revision>
  <dcterms:created xsi:type="dcterms:W3CDTF">2025-01-20T06:53:55Z</dcterms:created>
  <dcterms:modified xsi:type="dcterms:W3CDTF">2025-04-16T07:19:50Z</dcterms:modified>
</cp:coreProperties>
</file>